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18"/>
  </p:notesMasterIdLst>
  <p:sldIdLst>
    <p:sldId id="256" r:id="rId3"/>
    <p:sldId id="257" r:id="rId4"/>
    <p:sldId id="259" r:id="rId5"/>
    <p:sldId id="260" r:id="rId6"/>
    <p:sldId id="261" r:id="rId7"/>
    <p:sldId id="263" r:id="rId8"/>
    <p:sldId id="258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2" r:id="rId17"/>
  </p:sldIdLst>
  <p:sldSz cx="12192000" cy="6858000"/>
  <p:notesSz cx="7772400" cy="10058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  <p:embeddedFont>
      <p:font typeface="Century Schoolbook" panose="02040604050505020304" pitchFamily="18" charset="0"/>
      <p:regular r:id="rId24"/>
      <p:bold r:id="rId25"/>
      <p:italic r:id="rId26"/>
      <p:boldItalic r:id="rId27"/>
    </p:embeddedFont>
    <p:embeddedFont>
      <p:font typeface="Fira Sans Extra Condensed" panose="020B0503050000020004" pitchFamily="3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jCfBlu0pfgv8tbonjePBvvEPmO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5D0"/>
    <a:srgbClr val="2DFFAF"/>
    <a:srgbClr val="1971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E14788-8E30-4C6D-8B4F-72BFB00EB405}">
  <a:tblStyle styleId="{6AE14788-8E30-4C6D-8B4F-72BFB00EB40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hdphoto1.wdp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16.png>
</file>

<file path=ppt/media/image17.jpg>
</file>

<file path=ppt/media/image17.png>
</file>

<file path=ppt/media/image18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33" name="Google Shape;433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49143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91322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181059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06621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66607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23062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596840" y="-2340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-15600" y="537480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4925961" y="2948092"/>
            <a:ext cx="6807732" cy="198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en-US" sz="3600" dirty="0">
              <a:latin typeface="Century Schoolbook" panose="02040604050505020304" pitchFamily="18" charset="0"/>
            </a:endParaRPr>
          </a:p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1" dirty="0" err="1">
                <a:latin typeface="Century Schoolbook" panose="02040604050505020304" pitchFamily="18" charset="0"/>
              </a:rPr>
              <a:t>SafeMED</a:t>
            </a:r>
            <a:endParaRPr lang="en-US" sz="3600" b="1" i="1" dirty="0">
              <a:latin typeface="Century Schoolbook" panose="02040604050505020304" pitchFamily="18" charset="0"/>
            </a:endParaRPr>
          </a:p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en-US" sz="3600" b="1" i="1" dirty="0">
              <a:latin typeface="Century Schoolbook" panose="02040604050505020304" pitchFamily="18" charset="0"/>
            </a:endParaRPr>
          </a:p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>
                <a:latin typeface="Century Schoolbook" panose="02040604050505020304" pitchFamily="18" charset="0"/>
              </a:rPr>
              <a:t>ROUTE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600" dirty="0">
                <a:latin typeface="Century Schoolbook" panose="02040604050505020304" pitchFamily="18" charset="0"/>
              </a:rPr>
              <a:t>OPTIMIZATION FOR PREVENTION OF STREET HARRASSMENT IN MEDELLIN</a:t>
            </a:r>
            <a:endParaRPr lang="es-CO" sz="3600" dirty="0">
              <a:latin typeface="Century Schoolbook" panose="02040604050505020304" pitchFamily="18" charset="0"/>
            </a:endParaRPr>
          </a:p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en-US" sz="3800" u="none" strike="noStrike" cap="none" dirty="0">
              <a:solidFill>
                <a:srgbClr val="000000"/>
              </a:solidFill>
              <a:latin typeface="Century Schoolbook" panose="020406040505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First path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80" name="Google Shape;380;g13694941206_0_0"/>
          <p:cNvGraphicFramePr/>
          <p:nvPr>
            <p:extLst>
              <p:ext uri="{D42A27DB-BD31-4B8C-83A1-F6EECF244321}">
                <p14:modId xmlns:p14="http://schemas.microsoft.com/office/powerpoint/2010/main" val="2526216332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DFF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DFF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DFF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DF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EAFIT University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National University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001E33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8969.40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0.53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FF78BF2-4EC7-9F40-86B3-7BF49F58C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5348" y="5012949"/>
            <a:ext cx="3359700" cy="430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9D1B82-0480-7B29-F9CA-3ACFF406C1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7647" y="4393287"/>
            <a:ext cx="3456788" cy="4303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527128-FDA3-F1FD-A843-82D2DA6E77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0726" y="3678015"/>
            <a:ext cx="1888944" cy="4520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A2F9B3-D568-447B-ECBF-89B854B6B458}"/>
              </a:ext>
            </a:extLst>
          </p:cNvPr>
          <p:cNvSpPr txBox="1"/>
          <p:nvPr/>
        </p:nvSpPr>
        <p:spPr>
          <a:xfrm>
            <a:off x="956705" y="3549431"/>
            <a:ext cx="1547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i="1" dirty="0"/>
              <a:t>Data </a:t>
            </a:r>
            <a:r>
              <a:rPr lang="es-CO" b="1" i="1" dirty="0" err="1"/>
              <a:t>structures</a:t>
            </a:r>
            <a:r>
              <a:rPr lang="es-CO" b="1" i="1" dirty="0"/>
              <a:t>,</a:t>
            </a:r>
            <a:endParaRPr lang="en-US" b="1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9FEEA7-1772-6900-C255-6B1A279BF28F}"/>
              </a:ext>
            </a:extLst>
          </p:cNvPr>
          <p:cNvSpPr txBox="1"/>
          <p:nvPr/>
        </p:nvSpPr>
        <p:spPr>
          <a:xfrm>
            <a:off x="333820" y="6173298"/>
            <a:ext cx="2403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i="1" dirty="0" err="1"/>
              <a:t>Average</a:t>
            </a:r>
            <a:r>
              <a:rPr lang="es-CO" b="1" i="1" dirty="0"/>
              <a:t> </a:t>
            </a:r>
            <a:r>
              <a:rPr lang="es-CO" b="1" i="1" dirty="0" err="1"/>
              <a:t>Runtime</a:t>
            </a:r>
            <a:r>
              <a:rPr lang="es-CO" b="1" i="1" dirty="0"/>
              <a:t>, 0.0488s</a:t>
            </a:r>
            <a:endParaRPr lang="en-US" b="1" i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59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Second path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4" name="Google Shape;394;gadd317ae2b_0_201"/>
          <p:cNvGraphicFramePr/>
          <p:nvPr>
            <p:extLst>
              <p:ext uri="{D42A27DB-BD31-4B8C-83A1-F6EECF244321}">
                <p14:modId xmlns:p14="http://schemas.microsoft.com/office/powerpoint/2010/main" val="2418942801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EAFIT University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National University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001E33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8574.13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0.69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7744CB7-ED8D-4A09-B68A-0DFE63625586}"/>
              </a:ext>
            </a:extLst>
          </p:cNvPr>
          <p:cNvSpPr txBox="1"/>
          <p:nvPr/>
        </p:nvSpPr>
        <p:spPr>
          <a:xfrm>
            <a:off x="333820" y="6173298"/>
            <a:ext cx="2403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i="1" dirty="0" err="1"/>
              <a:t>Average</a:t>
            </a:r>
            <a:r>
              <a:rPr lang="es-CO" b="1" i="1" dirty="0"/>
              <a:t> </a:t>
            </a:r>
            <a:r>
              <a:rPr lang="es-CO" b="1" i="1" dirty="0" err="1"/>
              <a:t>Runtime</a:t>
            </a:r>
            <a:r>
              <a:rPr lang="es-CO" b="1" i="1" dirty="0"/>
              <a:t>, 0.0317s</a:t>
            </a:r>
            <a:endParaRPr lang="en-US" b="1" i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Third path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1" name="Google Shape;411;g13694941206_0_16"/>
          <p:cNvGraphicFramePr/>
          <p:nvPr>
            <p:extLst>
              <p:ext uri="{D42A27DB-BD31-4B8C-83A1-F6EECF244321}">
                <p14:modId xmlns:p14="http://schemas.microsoft.com/office/powerpoint/2010/main" val="373683094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Origin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75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Destination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75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Distance (meters)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75D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Risk of harassment </a:t>
                      </a:r>
                      <a:b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 dirty="0">
                          <a:solidFill>
                            <a:srgbClr val="001E33"/>
                          </a:solidFill>
                        </a:rPr>
                        <a:t>(between 0 and 1)</a:t>
                      </a:r>
                      <a:endParaRPr sz="2200" b="1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75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EAFIT University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National University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001E33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9061.75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0.58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748DEDA-2C57-F523-710F-DD5FB5DCBCE1}"/>
              </a:ext>
            </a:extLst>
          </p:cNvPr>
          <p:cNvSpPr txBox="1"/>
          <p:nvPr/>
        </p:nvSpPr>
        <p:spPr>
          <a:xfrm>
            <a:off x="333820" y="6173298"/>
            <a:ext cx="2403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i="1" dirty="0" err="1"/>
              <a:t>Average</a:t>
            </a:r>
            <a:r>
              <a:rPr lang="es-CO" b="1" i="1" dirty="0"/>
              <a:t> </a:t>
            </a:r>
            <a:r>
              <a:rPr lang="es-CO" b="1" i="1" dirty="0" err="1"/>
              <a:t>Runtime</a:t>
            </a:r>
            <a:r>
              <a:rPr lang="es-CO" b="1" i="1" dirty="0"/>
              <a:t>, 0.0557s</a:t>
            </a:r>
            <a:endParaRPr lang="en-US" b="1" i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Visual comparison of the three paths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37DF90-CDE9-559E-2231-81BE4CBD3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851" y="1268963"/>
            <a:ext cx="1018889" cy="37994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A932CA-75BA-6A49-CD22-7D8E2A18EF79}"/>
              </a:ext>
            </a:extLst>
          </p:cNvPr>
          <p:cNvSpPr txBox="1"/>
          <p:nvPr/>
        </p:nvSpPr>
        <p:spPr>
          <a:xfrm>
            <a:off x="473632" y="5301796"/>
            <a:ext cx="1435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i="1" dirty="0"/>
              <a:t>EAFIT -&gt; UNAL</a:t>
            </a:r>
            <a:endParaRPr lang="en-US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663ACE-997C-EC71-443C-285DB6EB40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3910" y="1268963"/>
            <a:ext cx="3939881" cy="38027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EE765A-B28E-8CC2-05C4-BC32AED8221A}"/>
              </a:ext>
            </a:extLst>
          </p:cNvPr>
          <p:cNvSpPr txBox="1"/>
          <p:nvPr/>
        </p:nvSpPr>
        <p:spPr>
          <a:xfrm>
            <a:off x="3169146" y="5292465"/>
            <a:ext cx="22894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i="1" dirty="0" err="1"/>
              <a:t>LuisAmigó</a:t>
            </a:r>
            <a:r>
              <a:rPr lang="es-CO" i="1" dirty="0"/>
              <a:t> -&gt; </a:t>
            </a:r>
            <a:r>
              <a:rPr lang="es-CO" i="1" dirty="0" err="1"/>
              <a:t>UdeMedellín</a:t>
            </a:r>
            <a:endParaRPr lang="en-US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3C1480-5BFC-56EC-EBA6-28EB026D75E1}"/>
              </a:ext>
            </a:extLst>
          </p:cNvPr>
          <p:cNvSpPr txBox="1"/>
          <p:nvPr/>
        </p:nvSpPr>
        <p:spPr>
          <a:xfrm>
            <a:off x="7979568" y="5438386"/>
            <a:ext cx="26484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i="1" dirty="0"/>
              <a:t>San Antonio de Prado -&gt; UdeA</a:t>
            </a: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6DA0A1-1739-A342-73F7-843DE72E31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6960" y="1265725"/>
            <a:ext cx="4693698" cy="380271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Future work directions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066244c191_0_1"/>
          <p:cNvSpPr/>
          <p:nvPr/>
        </p:nvSpPr>
        <p:spPr>
          <a:xfrm>
            <a:off x="6649700" y="1328675"/>
            <a:ext cx="1809900" cy="4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Statistics 2</a:t>
            </a:r>
            <a:endParaRPr sz="22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6" name="Google Shape;446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Optimization 1</a:t>
            </a:r>
            <a:endParaRPr sz="22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7" name="Google Shape;447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Probability</a:t>
            </a:r>
            <a:endParaRPr sz="22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8" name="Google Shape;448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 &amp; S 4</a:t>
            </a:r>
            <a:endParaRPr sz="22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9" name="Google Shape;449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450" name="Google Shape;450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MV risk estimates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2" name="Google Shape;452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3" name="Google Shape;453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4" name="Google Shape;454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5" name="Google Shape;455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57" name="Google Shape;457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458" name="Google Shape;45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CO" b="1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</a:t>
              </a:r>
              <a:r>
                <a:rPr lang="en-US" b="1" dirty="0" err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omplexity</a:t>
              </a:r>
              <a:r>
                <a:rPr lang="en-US" b="1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reduction on less roads</a:t>
              </a:r>
              <a:endParaRPr sz="14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0" name="Google Shape;46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1" name="Google Shape;46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3" name="Google Shape;46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4" name="Google Shape;46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65" name="Google Shape;465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466" name="Google Shape;466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Other risk estimates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7" name="Google Shape;467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9" name="Google Shape;469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0" name="Google Shape;470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2" name="Google Shape;472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73" name="Google Shape;473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474" name="Google Shape;474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Time modelling</a:t>
              </a:r>
              <a:endParaRPr sz="16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5" name="Google Shape;475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8" name="Google Shape;478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9" name="Google Shape;479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0" name="Google Shape;480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add317ae2b_0_117" descr="s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With the support of </a:t>
            </a:r>
            <a:endParaRPr sz="1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Isabel Mora and Juliana Velez</a:t>
            </a:r>
            <a:endParaRPr lang="en-US"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56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Our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wonderful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team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22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760992" y="1874943"/>
            <a:ext cx="2102100" cy="21936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Consultant</a:t>
            </a:r>
            <a:endParaRPr lang="en-US"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373551" y="4180675"/>
            <a:ext cx="2553498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Emanuel 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Programmer  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433782" y="4180675"/>
            <a:ext cx="275652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Thomas Martinod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dirty="0">
                <a:solidFill>
                  <a:srgbClr val="001E33"/>
                </a:solidFill>
              </a:rPr>
              <a:t>Leader</a:t>
            </a:r>
            <a:endParaRPr sz="220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03880" y="6185034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https://github.com/ThomasMartinod/SafeMED/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Literature reviewer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4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3" name="Imagen 2" descr="Un joven sonriendo con lentes&#10;&#10;Descripción generada automáticamente">
            <a:extLst>
              <a:ext uri="{FF2B5EF4-FFF2-40B4-BE49-F238E27FC236}">
                <a16:creationId xmlns:a16="http://schemas.microsoft.com/office/drawing/2014/main" id="{891FF15D-68CC-7D5C-FF55-9D0425B5C8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6470" y="1895960"/>
            <a:ext cx="2217919" cy="2217919"/>
          </a:xfrm>
          <a:prstGeom prst="ellipse">
            <a:avLst/>
          </a:prstGeom>
        </p:spPr>
      </p:pic>
      <p:pic>
        <p:nvPicPr>
          <p:cNvPr id="5" name="Imagen 4" descr="Imagen que contiene persona, mujer, sostener, vistiendo&#10;&#10;Descripción generada automáticamente">
            <a:extLst>
              <a:ext uri="{FF2B5EF4-FFF2-40B4-BE49-F238E27FC236}">
                <a16:creationId xmlns:a16="http://schemas.microsoft.com/office/drawing/2014/main" id="{C1AF5F89-D186-9F7E-9DBE-8A6EEB831C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0563" y="1866682"/>
            <a:ext cx="2222958" cy="2222958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Diagrama&#10;&#10;Descripción generada automáticamente">
            <a:extLst>
              <a:ext uri="{FF2B5EF4-FFF2-40B4-BE49-F238E27FC236}">
                <a16:creationId xmlns:a16="http://schemas.microsoft.com/office/drawing/2014/main" id="{078EE5D0-63CF-3E4A-3640-3C502B8B83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l="5942" r="6004"/>
          <a:stretch/>
        </p:blipFill>
        <p:spPr>
          <a:xfrm>
            <a:off x="141856" y="427702"/>
            <a:ext cx="11908287" cy="5623940"/>
          </a:xfrm>
          <a:prstGeom prst="rect">
            <a:avLst/>
          </a:prstGeom>
        </p:spPr>
      </p:pic>
      <p:pic>
        <p:nvPicPr>
          <p:cNvPr id="201" name="Google Shape;20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856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Problem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solve</a:t>
            </a:r>
            <a:endParaRPr sz="22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n 3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6B2412D6-2304-E552-26E1-AF2B35979B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6909" y="1407943"/>
            <a:ext cx="3783055" cy="4042114"/>
          </a:xfrm>
          <a:prstGeom prst="roundRect">
            <a:avLst/>
          </a:prstGeom>
        </p:spPr>
      </p:pic>
      <p:pic>
        <p:nvPicPr>
          <p:cNvPr id="7" name="Imagen 6" descr="Mapa&#10;&#10;Descripción generada automáticamente">
            <a:extLst>
              <a:ext uri="{FF2B5EF4-FFF2-40B4-BE49-F238E27FC236}">
                <a16:creationId xmlns:a16="http://schemas.microsoft.com/office/drawing/2014/main" id="{43334DA6-9124-8176-740F-E58BC625618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2153" b="88021" l="13542" r="73611">
                        <a14:foregroundMark x1="17014" y1="19097" x2="17014" y2="19097"/>
                        <a14:foregroundMark x1="14699" y1="16319" x2="14699" y2="16319"/>
                        <a14:foregroundMark x1="15856" y1="12326" x2="15856" y2="12326"/>
                        <a14:foregroundMark x1="13773" y1="22222" x2="13773" y2="22222"/>
                        <a14:foregroundMark x1="27083" y1="88368" x2="27083" y2="88368"/>
                        <a14:foregroundMark x1="71991" y1="75694" x2="71991" y2="75694"/>
                        <a14:foregroundMark x1="73611" y1="60590" x2="73611" y2="60590"/>
                      </a14:backgroundRemoval>
                    </a14:imgEffect>
                  </a14:imgLayer>
                </a14:imgProps>
              </a:ext>
            </a:extLst>
          </a:blip>
          <a:srcRect l="11388" t="6384" r="22433" b="6849"/>
          <a:stretch/>
        </p:blipFill>
        <p:spPr>
          <a:xfrm>
            <a:off x="6096000" y="1384377"/>
            <a:ext cx="4651331" cy="406568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01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56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dirty="0" err="1">
                <a:solidFill>
                  <a:schemeClr val="bg1"/>
                </a:solidFill>
              </a:rPr>
              <a:t>Implemented</a:t>
            </a:r>
            <a:r>
              <a:rPr lang="es-CO" sz="2200" dirty="0">
                <a:solidFill>
                  <a:schemeClr val="bg1"/>
                </a:solidFill>
              </a:rPr>
              <a:t> </a:t>
            </a:r>
            <a:r>
              <a:rPr lang="es-CO" sz="2200" dirty="0" err="1">
                <a:solidFill>
                  <a:schemeClr val="bg1"/>
                </a:solidFill>
              </a:rPr>
              <a:t>algorithm</a:t>
            </a:r>
            <a:endParaRPr sz="22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n 1" descr="Forma&#10;&#10;Descripción generada automáticamente">
            <a:extLst>
              <a:ext uri="{FF2B5EF4-FFF2-40B4-BE49-F238E27FC236}">
                <a16:creationId xmlns:a16="http://schemas.microsoft.com/office/drawing/2014/main" id="{7B0F9892-CAC3-8389-C6AA-C9B7C9A2F3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1075046" y="1713420"/>
            <a:ext cx="6096000" cy="3429000"/>
          </a:xfrm>
          <a:prstGeom prst="roundRect">
            <a:avLst/>
          </a:prstGeom>
        </p:spPr>
      </p:pic>
      <p:pic>
        <p:nvPicPr>
          <p:cNvPr id="8" name="Imagen 7" descr="Diagrama, Esquemático&#10;&#10;Descripción generada automáticamente">
            <a:extLst>
              <a:ext uri="{FF2B5EF4-FFF2-40B4-BE49-F238E27FC236}">
                <a16:creationId xmlns:a16="http://schemas.microsoft.com/office/drawing/2014/main" id="{89935EE9-F2FF-D452-DCC5-91DA2216E2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874" t="13975" r="10664" b="12796"/>
          <a:stretch/>
        </p:blipFill>
        <p:spPr>
          <a:xfrm>
            <a:off x="7810082" y="1735017"/>
            <a:ext cx="3181612" cy="340740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679393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56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547906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Combining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distance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harassment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risk</a:t>
            </a:r>
            <a:endParaRPr sz="22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Imagen 8" descr="Icono&#10;&#10;Descripción generada automáticamente">
            <a:extLst>
              <a:ext uri="{FF2B5EF4-FFF2-40B4-BE49-F238E27FC236}">
                <a16:creationId xmlns:a16="http://schemas.microsoft.com/office/drawing/2014/main" id="{AD3FCD0F-EA6E-AE60-2B46-B5E281052C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3188" y="1536812"/>
            <a:ext cx="1800000" cy="1800000"/>
          </a:xfrm>
          <a:prstGeom prst="rect">
            <a:avLst/>
          </a:prstGeom>
        </p:spPr>
      </p:pic>
      <p:pic>
        <p:nvPicPr>
          <p:cNvPr id="11" name="Imagen 10" descr="Icono&#10;&#10;Descripción generada automáticamente">
            <a:extLst>
              <a:ext uri="{FF2B5EF4-FFF2-40B4-BE49-F238E27FC236}">
                <a16:creationId xmlns:a16="http://schemas.microsoft.com/office/drawing/2014/main" id="{4AE4EE9F-B33E-A55F-5100-06FF6A6617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9572" y="1545956"/>
            <a:ext cx="1800000" cy="1800000"/>
          </a:xfrm>
          <a:prstGeom prst="rect">
            <a:avLst/>
          </a:prstGeom>
        </p:spPr>
      </p:pic>
      <p:sp>
        <p:nvSpPr>
          <p:cNvPr id="12" name="Globo: flecha hacia abajo 11">
            <a:extLst>
              <a:ext uri="{FF2B5EF4-FFF2-40B4-BE49-F238E27FC236}">
                <a16:creationId xmlns:a16="http://schemas.microsoft.com/office/drawing/2014/main" id="{E22661B7-6096-C755-5C2D-B31EBE182A85}"/>
              </a:ext>
            </a:extLst>
          </p:cNvPr>
          <p:cNvSpPr/>
          <p:nvPr/>
        </p:nvSpPr>
        <p:spPr>
          <a:xfrm>
            <a:off x="2480153" y="1340285"/>
            <a:ext cx="6739004" cy="3457183"/>
          </a:xfrm>
          <a:prstGeom prst="downArrowCallout">
            <a:avLst>
              <a:gd name="adj1" fmla="val 15877"/>
              <a:gd name="adj2" fmla="val 22338"/>
              <a:gd name="adj3" fmla="val 23837"/>
              <a:gd name="adj4" fmla="val 67395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Signo más 12">
            <a:extLst>
              <a:ext uri="{FF2B5EF4-FFF2-40B4-BE49-F238E27FC236}">
                <a16:creationId xmlns:a16="http://schemas.microsoft.com/office/drawing/2014/main" id="{8D55F55C-A968-B8B8-708A-92D5ACD81BB8}"/>
              </a:ext>
            </a:extLst>
          </p:cNvPr>
          <p:cNvSpPr/>
          <p:nvPr/>
        </p:nvSpPr>
        <p:spPr>
          <a:xfrm>
            <a:off x="5273972" y="1864806"/>
            <a:ext cx="1114816" cy="1089765"/>
          </a:xfrm>
          <a:prstGeom prst="mathPlus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25360329-05CD-96D7-0CC8-E6526098D6FC}"/>
                  </a:ext>
                </a:extLst>
              </p:cNvPr>
              <p:cNvSpPr txBox="1"/>
              <p:nvPr/>
            </p:nvSpPr>
            <p:spPr>
              <a:xfrm>
                <a:off x="1760362" y="4795352"/>
                <a:ext cx="8178586" cy="8298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𝑷𝒂𝒕𝒉𝑽𝒂𝒍𝒖𝒆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s-CO" sz="24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s-CO" sz="2400" b="1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CO" sz="2400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num>
                            <m:den>
                              <m:r>
                                <a:rPr lang="es-CO" sz="2400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den>
                          </m:f>
                        </m:e>
                      </m:d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𝒅𝒊𝒔𝒕𝒂𝒏𝒄𝒆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+(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𝟏𝟎𝟎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𝒉𝒂𝒓𝒂𝒔𝒔𝒎𝒆𝒏𝒕𝑹𝒊𝒔𝒌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CO" sz="2400" b="1" dirty="0"/>
              </a:p>
            </p:txBody>
          </p:sp>
        </mc:Choice>
        <mc:Fallback xmlns="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25360329-05CD-96D7-0CC8-E6526098D6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0362" y="4795352"/>
                <a:ext cx="8178586" cy="82984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B93ED8F7-2DE6-7ADE-4E1B-BD58D5BFB8A8}"/>
              </a:ext>
            </a:extLst>
          </p:cNvPr>
          <p:cNvSpPr txBox="1"/>
          <p:nvPr/>
        </p:nvSpPr>
        <p:spPr>
          <a:xfrm flipH="1">
            <a:off x="377991" y="4395242"/>
            <a:ext cx="2273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i="1" dirty="0" err="1">
                <a:latin typeface="Century Schoolbook" panose="02040604050505020304" pitchFamily="18" charset="0"/>
              </a:rPr>
              <a:t>First</a:t>
            </a:r>
            <a:r>
              <a:rPr lang="es-CO" sz="2000" b="1" i="1" dirty="0">
                <a:latin typeface="Century Schoolbook" panose="02040604050505020304" pitchFamily="18" charset="0"/>
              </a:rPr>
              <a:t> </a:t>
            </a:r>
            <a:r>
              <a:rPr lang="es-CO" sz="2000" b="1" i="1" dirty="0" err="1">
                <a:latin typeface="Century Schoolbook" panose="02040604050505020304" pitchFamily="18" charset="0"/>
              </a:rPr>
              <a:t>Path</a:t>
            </a:r>
            <a:r>
              <a:rPr lang="es-CO" sz="2000" b="1" i="1" dirty="0">
                <a:latin typeface="Century Schoolbook" panose="02040604050505020304" pitchFamily="18" charset="0"/>
              </a:rPr>
              <a:t>,</a:t>
            </a:r>
            <a:endParaRPr lang="en-US" sz="2000" b="1" i="1" dirty="0">
              <a:latin typeface="Century Schoolbook" panose="020406040505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632FDE-9A65-3BF8-07FA-709DA1E5846D}"/>
              </a:ext>
            </a:extLst>
          </p:cNvPr>
          <p:cNvSpPr txBox="1"/>
          <p:nvPr/>
        </p:nvSpPr>
        <p:spPr>
          <a:xfrm>
            <a:off x="9938948" y="5392644"/>
            <a:ext cx="12682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i="1" dirty="0" err="1"/>
              <a:t>Our</a:t>
            </a:r>
            <a:r>
              <a:rPr lang="es-CO" b="1" i="1" dirty="0"/>
              <a:t> </a:t>
            </a:r>
            <a:r>
              <a:rPr lang="es-CO" b="1" i="1" dirty="0" err="1"/>
              <a:t>Soultion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3203387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0" y="216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547906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Combining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distance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harassment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risk</a:t>
            </a:r>
            <a:endParaRPr sz="22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25360329-05CD-96D7-0CC8-E6526098D6FC}"/>
                  </a:ext>
                </a:extLst>
              </p:cNvPr>
              <p:cNvSpPr txBox="1"/>
              <p:nvPr/>
            </p:nvSpPr>
            <p:spPr>
              <a:xfrm>
                <a:off x="2004667" y="1432860"/>
                <a:ext cx="819410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𝑷𝒂𝒕𝒉𝑽𝒂𝒍𝒖𝒆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𝟏𝟎𝟎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𝒅𝒊𝒔𝒕𝒂𝒏𝒄𝒆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𝟏𝟎𝟎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𝒉𝒂𝒓𝒂𝒔𝒔𝒎𝒆𝒏𝒕𝑹𝒊𝒔𝒌</m:t>
                      </m:r>
                    </m:oMath>
                  </m:oMathPara>
                </a14:m>
                <a:endParaRPr lang="es-CO" sz="2400" b="1" dirty="0"/>
              </a:p>
            </p:txBody>
          </p:sp>
        </mc:Choice>
        <mc:Fallback xmlns="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25360329-05CD-96D7-0CC8-E6526098D6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667" y="1432860"/>
                <a:ext cx="8194103" cy="369332"/>
              </a:xfrm>
              <a:prstGeom prst="rect">
                <a:avLst/>
              </a:prstGeom>
              <a:blipFill>
                <a:blip r:embed="rId4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B93ED8F7-2DE6-7ADE-4E1B-BD58D5BFB8A8}"/>
              </a:ext>
            </a:extLst>
          </p:cNvPr>
          <p:cNvSpPr txBox="1"/>
          <p:nvPr/>
        </p:nvSpPr>
        <p:spPr>
          <a:xfrm flipH="1">
            <a:off x="182048" y="1032750"/>
            <a:ext cx="2273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i="1" dirty="0" err="1">
                <a:latin typeface="Century Schoolbook" panose="02040604050505020304" pitchFamily="18" charset="0"/>
              </a:rPr>
              <a:t>Second</a:t>
            </a:r>
            <a:r>
              <a:rPr lang="es-CO" sz="2000" b="1" i="1" dirty="0">
                <a:latin typeface="Century Schoolbook" panose="02040604050505020304" pitchFamily="18" charset="0"/>
              </a:rPr>
              <a:t> </a:t>
            </a:r>
            <a:r>
              <a:rPr lang="es-CO" sz="2000" b="1" i="1" dirty="0" err="1">
                <a:latin typeface="Century Schoolbook" panose="02040604050505020304" pitchFamily="18" charset="0"/>
              </a:rPr>
              <a:t>Path</a:t>
            </a:r>
            <a:r>
              <a:rPr lang="es-CO" sz="2000" b="1" i="1" dirty="0">
                <a:latin typeface="Century Schoolbook" panose="02040604050505020304" pitchFamily="18" charset="0"/>
              </a:rPr>
              <a:t>,</a:t>
            </a:r>
            <a:endParaRPr lang="en-US" sz="2000" b="1" i="1" dirty="0">
              <a:latin typeface="Century Schoolbook" panose="020406040505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uadroTexto 13">
                <a:extLst>
                  <a:ext uri="{FF2B5EF4-FFF2-40B4-BE49-F238E27FC236}">
                    <a16:creationId xmlns:a16="http://schemas.microsoft.com/office/drawing/2014/main" id="{4DC161EE-B1FF-73A8-53AA-C5C7379878F7}"/>
                  </a:ext>
                </a:extLst>
              </p:cNvPr>
              <p:cNvSpPr txBox="1"/>
              <p:nvPr/>
            </p:nvSpPr>
            <p:spPr>
              <a:xfrm>
                <a:off x="3852760" y="4995407"/>
                <a:ext cx="5234766" cy="3832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𝑷𝒂𝒕𝒉𝑽𝒂𝒍𝒖𝒆</m:t>
                      </m:r>
                      <m:r>
                        <a:rPr lang="es-CO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s-CO" sz="24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CO" sz="2400" b="1" i="1">
                              <a:latin typeface="Cambria Math" panose="02040503050406030204" pitchFamily="18" charset="0"/>
                            </a:rPr>
                            <m:t>𝒅𝒊𝒔𝒕𝒂𝒏𝒄𝒆</m:t>
                          </m:r>
                        </m:e>
                        <m:sup>
                          <m:r>
                            <a:rPr lang="es-CO" sz="2400" b="1" i="1">
                              <a:latin typeface="Cambria Math" panose="02040503050406030204" pitchFamily="18" charset="0"/>
                            </a:rPr>
                            <m:t>𝒉𝒂𝒓𝒂𝒔𝒔𝒎𝒆𝒏𝒕𝑹𝒊𝒔𝒌</m:t>
                          </m:r>
                        </m:sup>
                      </m:sSup>
                    </m:oMath>
                  </m:oMathPara>
                </a14:m>
                <a:endParaRPr lang="es-CO" sz="2400" b="1" dirty="0"/>
              </a:p>
            </p:txBody>
          </p:sp>
        </mc:Choice>
        <mc:Fallback xmlns="">
          <p:sp>
            <p:nvSpPr>
              <p:cNvPr id="16" name="CuadroTexto 13">
                <a:extLst>
                  <a:ext uri="{FF2B5EF4-FFF2-40B4-BE49-F238E27FC236}">
                    <a16:creationId xmlns:a16="http://schemas.microsoft.com/office/drawing/2014/main" id="{4DC161EE-B1FF-73A8-53AA-C5C7379878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2760" y="4995407"/>
                <a:ext cx="5234766" cy="38324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4EE3953F-AE74-20CB-2312-84899243910C}"/>
              </a:ext>
            </a:extLst>
          </p:cNvPr>
          <p:cNvSpPr txBox="1"/>
          <p:nvPr/>
        </p:nvSpPr>
        <p:spPr>
          <a:xfrm flipH="1">
            <a:off x="266655" y="4595297"/>
            <a:ext cx="2273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i="1" dirty="0" err="1">
                <a:latin typeface="Century Schoolbook" panose="02040604050505020304" pitchFamily="18" charset="0"/>
              </a:rPr>
              <a:t>Third</a:t>
            </a:r>
            <a:r>
              <a:rPr lang="es-CO" sz="2000" b="1" i="1" dirty="0">
                <a:latin typeface="Century Schoolbook" panose="02040604050505020304" pitchFamily="18" charset="0"/>
              </a:rPr>
              <a:t> </a:t>
            </a:r>
            <a:r>
              <a:rPr lang="es-CO" sz="2000" b="1" i="1" dirty="0" err="1">
                <a:latin typeface="Century Schoolbook" panose="02040604050505020304" pitchFamily="18" charset="0"/>
              </a:rPr>
              <a:t>Path</a:t>
            </a:r>
            <a:r>
              <a:rPr lang="es-CO" sz="2000" b="1" i="1" dirty="0">
                <a:latin typeface="Century Schoolbook" panose="02040604050505020304" pitchFamily="18" charset="0"/>
              </a:rPr>
              <a:t>,</a:t>
            </a:r>
            <a:endParaRPr lang="en-US" sz="2000" b="1" i="1" dirty="0">
              <a:latin typeface="Century Schoolbook" panose="020406040505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101207-B7A8-F19A-5F15-F0E789D06A5C}"/>
              </a:ext>
            </a:extLst>
          </p:cNvPr>
          <p:cNvSpPr txBox="1"/>
          <p:nvPr/>
        </p:nvSpPr>
        <p:spPr>
          <a:xfrm>
            <a:off x="9750901" y="2082782"/>
            <a:ext cx="16257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i="1" dirty="0" err="1"/>
              <a:t>Minimal</a:t>
            </a:r>
            <a:r>
              <a:rPr lang="es-CO" b="1" i="1" dirty="0"/>
              <a:t> </a:t>
            </a:r>
            <a:r>
              <a:rPr lang="es-CO" b="1" i="1" dirty="0" err="1"/>
              <a:t>distance</a:t>
            </a:r>
            <a:endParaRPr lang="en-US" b="1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49AB88-F575-8ABE-AEF8-5DBD0E6D30A2}"/>
              </a:ext>
            </a:extLst>
          </p:cNvPr>
          <p:cNvSpPr txBox="1"/>
          <p:nvPr/>
        </p:nvSpPr>
        <p:spPr>
          <a:xfrm>
            <a:off x="9750900" y="4487575"/>
            <a:ext cx="1834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i="1" dirty="0" err="1"/>
              <a:t>Another</a:t>
            </a:r>
            <a:r>
              <a:rPr lang="es-CO" b="1" i="1" dirty="0"/>
              <a:t> </a:t>
            </a:r>
            <a:r>
              <a:rPr lang="es-CO" b="1" i="1" dirty="0" err="1"/>
              <a:t>great</a:t>
            </a:r>
            <a:r>
              <a:rPr lang="es-CO" b="1" i="1" dirty="0"/>
              <a:t> </a:t>
            </a:r>
            <a:r>
              <a:rPr lang="es-CO" b="1" i="1" dirty="0" err="1"/>
              <a:t>path</a:t>
            </a:r>
            <a:endParaRPr lang="en-US" b="1" i="1" dirty="0"/>
          </a:p>
        </p:txBody>
      </p:sp>
      <p:pic>
        <p:nvPicPr>
          <p:cNvPr id="5" name="Imagen 8" descr="Icono&#10;&#10;Descripción generada automáticamente">
            <a:extLst>
              <a:ext uri="{FF2B5EF4-FFF2-40B4-BE49-F238E27FC236}">
                <a16:creationId xmlns:a16="http://schemas.microsoft.com/office/drawing/2014/main" id="{EC9E3077-5073-6731-444E-8A6EC6A839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3605" y="2360015"/>
            <a:ext cx="1800000" cy="1800000"/>
          </a:xfrm>
          <a:prstGeom prst="rect">
            <a:avLst/>
          </a:prstGeom>
        </p:spPr>
      </p:pic>
      <p:pic>
        <p:nvPicPr>
          <p:cNvPr id="6" name="Imagen 10" descr="Icono&#10;&#10;Descripción generada automáticamente">
            <a:extLst>
              <a:ext uri="{FF2B5EF4-FFF2-40B4-BE49-F238E27FC236}">
                <a16:creationId xmlns:a16="http://schemas.microsoft.com/office/drawing/2014/main" id="{7096C851-A57E-9BC9-08F1-03AB506CEC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9989" y="2369159"/>
            <a:ext cx="1800000" cy="1800000"/>
          </a:xfrm>
          <a:prstGeom prst="rect">
            <a:avLst/>
          </a:prstGeom>
        </p:spPr>
      </p:pic>
      <p:sp>
        <p:nvSpPr>
          <p:cNvPr id="7" name="Signo más 12">
            <a:extLst>
              <a:ext uri="{FF2B5EF4-FFF2-40B4-BE49-F238E27FC236}">
                <a16:creationId xmlns:a16="http://schemas.microsoft.com/office/drawing/2014/main" id="{B70624AB-D07C-1153-C0DF-EE618AFF94C7}"/>
              </a:ext>
            </a:extLst>
          </p:cNvPr>
          <p:cNvSpPr/>
          <p:nvPr/>
        </p:nvSpPr>
        <p:spPr>
          <a:xfrm>
            <a:off x="5744389" y="2688009"/>
            <a:ext cx="1114816" cy="1089765"/>
          </a:xfrm>
          <a:prstGeom prst="mathPlus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81882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56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7059202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Explaining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our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Dijkstra’s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algorithm</a:t>
            </a:r>
            <a:endParaRPr sz="22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03880" y="6185034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https://github.com/ThomasMartinod/SafeMED/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n 3" descr="Gráfico, Gráfico radial&#10;&#10;Descripción generada automáticamente">
            <a:extLst>
              <a:ext uri="{FF2B5EF4-FFF2-40B4-BE49-F238E27FC236}">
                <a16:creationId xmlns:a16="http://schemas.microsoft.com/office/drawing/2014/main" id="{E773354A-11A9-FBDC-B41E-6A08C0721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466" y="1250464"/>
            <a:ext cx="5036259" cy="3299056"/>
          </a:xfrm>
          <a:prstGeom prst="rect">
            <a:avLst/>
          </a:prstGeom>
        </p:spPr>
      </p:pic>
      <p:pic>
        <p:nvPicPr>
          <p:cNvPr id="7" name="Imagen 6" descr="Gráfico, Gráfico radial&#10;&#10;Descripción generada automáticamente">
            <a:extLst>
              <a:ext uri="{FF2B5EF4-FFF2-40B4-BE49-F238E27FC236}">
                <a16:creationId xmlns:a16="http://schemas.microsoft.com/office/drawing/2014/main" id="{E1CB27DB-15CB-3A30-4C1A-FD369F16C34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640"/>
          <a:stretch/>
        </p:blipFill>
        <p:spPr>
          <a:xfrm>
            <a:off x="6145592" y="948066"/>
            <a:ext cx="5584061" cy="390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453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56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Dijkstra’s</a:t>
            </a:r>
            <a:r>
              <a:rPr lang="es-CO" sz="2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algorithm</a:t>
            </a:r>
            <a:endParaRPr sz="22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03880" y="6185034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https://github.com/ThomasMartinod/SafeMED/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Imagen 5" descr="Diagrama, Gráfico radial&#10;&#10;Descripción generada automáticamente">
            <a:extLst>
              <a:ext uri="{FF2B5EF4-FFF2-40B4-BE49-F238E27FC236}">
                <a16:creationId xmlns:a16="http://schemas.microsoft.com/office/drawing/2014/main" id="{B4C91198-6707-8946-31CE-B4AE9BF043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1951" y="1049055"/>
            <a:ext cx="7139835" cy="475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807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Complexity of the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>
            <a:off x="450435" y="4350406"/>
            <a:ext cx="624650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2200" dirty="0">
                <a:solidFill>
                  <a:srgbClr val="001E33"/>
                </a:solidFill>
              </a:rPr>
              <a:t>W</a:t>
            </a:r>
            <a:r>
              <a:rPr lang="en-US" sz="2200" dirty="0">
                <a:solidFill>
                  <a:srgbClr val="001E33"/>
                </a:solidFill>
              </a:rPr>
              <a:t>here </a:t>
            </a:r>
            <a:r>
              <a:rPr lang="en-US" sz="2200" i="1" dirty="0">
                <a:solidFill>
                  <a:srgbClr val="001E33"/>
                </a:solidFill>
              </a:rPr>
              <a:t>V </a:t>
            </a:r>
            <a:r>
              <a:rPr lang="en-US" sz="2200" dirty="0">
                <a:solidFill>
                  <a:srgbClr val="001E33"/>
                </a:solidFill>
              </a:rPr>
              <a:t>represents the number of vertices in the graph (total individual coordinates considered in the database), and </a:t>
            </a:r>
            <a:r>
              <a:rPr lang="en-US" sz="2200" i="1" dirty="0">
                <a:solidFill>
                  <a:srgbClr val="001E33"/>
                </a:solidFill>
              </a:rPr>
              <a:t>E</a:t>
            </a:r>
            <a:r>
              <a:rPr lang="en-US" sz="2200" dirty="0">
                <a:solidFill>
                  <a:srgbClr val="001E33"/>
                </a:solidFill>
              </a:rPr>
              <a:t> represents the edges of the graph (total streets of Medellín).</a:t>
            </a:r>
            <a:endParaRPr sz="1400" b="1" i="0" u="none" strike="noStrike" cap="none" dirty="0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60" name="Google Shape;360;p5"/>
          <p:cNvGraphicFramePr/>
          <p:nvPr>
            <p:extLst>
              <p:ext uri="{D42A27DB-BD31-4B8C-83A1-F6EECF244321}">
                <p14:modId xmlns:p14="http://schemas.microsoft.com/office/powerpoint/2010/main" val="2199286750"/>
              </p:ext>
            </p:extLst>
          </p:nvPr>
        </p:nvGraphicFramePr>
        <p:xfrm>
          <a:off x="471720" y="1194240"/>
          <a:ext cx="6246500" cy="2956585"/>
        </p:xfrm>
        <a:graphic>
          <a:graphicData uri="http://schemas.openxmlformats.org/drawingml/2006/table">
            <a:tbl>
              <a:tblPr>
                <a:noFill/>
                <a:tableStyleId>{6AE14788-8E30-4C6D-8B4F-72BFB00EB405}</a:tableStyleId>
              </a:tblPr>
              <a:tblGrid>
                <a:gridCol w="16276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9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48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 dirty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 complexity</a:t>
                      </a:r>
                      <a:endParaRPr sz="2200" b="0" u="none" strike="noStrike" cap="none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Complexity of memory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Graph Creation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O(V)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Dijkstra’s Algorithm</a:t>
                      </a:r>
                      <a:endParaRPr sz="2200" b="0" u="none" strike="noStrike" cap="none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O(E + V*log(V))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 baseline="30000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65" name="Google Shape;36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332</Words>
  <Application>Microsoft Office PowerPoint</Application>
  <PresentationFormat>Widescreen</PresentationFormat>
  <Paragraphs>89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Times New Roman</vt:lpstr>
      <vt:lpstr>Cambria Math</vt:lpstr>
      <vt:lpstr>Arial</vt:lpstr>
      <vt:lpstr>Century Schoolbook</vt:lpstr>
      <vt:lpstr>Fira Sans Extra Condensed</vt:lpstr>
      <vt:lpstr>Calibri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Thomas Martinod</dc:creator>
  <cp:lastModifiedBy>Thomas Martinod Saldarriaga</cp:lastModifiedBy>
  <cp:revision>9</cp:revision>
  <dcterms:modified xsi:type="dcterms:W3CDTF">2022-11-11T14:54:02Z</dcterms:modified>
</cp:coreProperties>
</file>